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6"/>
  </p:notesMasterIdLst>
  <p:sldIdLst>
    <p:sldId id="259" r:id="rId2"/>
    <p:sldId id="260" r:id="rId3"/>
    <p:sldId id="261" r:id="rId4"/>
    <p:sldId id="262" r:id="rId5"/>
  </p:sldIdLst>
  <p:sldSz cx="43891200" cy="329184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6549" autoAdjust="0"/>
    <p:restoredTop sz="86418" autoAdjust="0"/>
  </p:normalViewPr>
  <p:slideViewPr>
    <p:cSldViewPr snapToGrid="0" snapToObjects="1">
      <p:cViewPr>
        <p:scale>
          <a:sx n="25" d="100"/>
          <a:sy n="25" d="100"/>
        </p:scale>
        <p:origin x="312" y="144"/>
      </p:cViewPr>
      <p:guideLst>
        <p:guide orient="horz" pos="10368"/>
        <p:guide pos="13824"/>
      </p:guideLst>
    </p:cSldViewPr>
  </p:slideViewPr>
  <p:outlineViewPr>
    <p:cViewPr>
      <p:scale>
        <a:sx n="30" d="100"/>
        <a:sy n="3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336355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1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170" algn="l" defTabSz="4571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339" algn="l" defTabSz="4571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514" algn="l" defTabSz="4571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684" algn="l" defTabSz="4571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5854" algn="l" defTabSz="4571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3023" algn="l" defTabSz="4571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200193" algn="l" defTabSz="4571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7368" algn="l" defTabSz="4571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2188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Shape 402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8"/>
          </a:xfrm>
          <a:prstGeom prst="rect">
            <a:avLst/>
          </a:prstGeom>
          <a:noFill/>
          <a:ln>
            <a:noFill/>
          </a:ln>
        </p:spPr>
        <p:txBody>
          <a:bodyPr wrap="square" lIns="96650" tIns="48325" rIns="96650" bIns="483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7946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2188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Shape 402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8"/>
          </a:xfrm>
          <a:prstGeom prst="rect">
            <a:avLst/>
          </a:prstGeom>
          <a:noFill/>
          <a:ln>
            <a:noFill/>
          </a:ln>
        </p:spPr>
        <p:txBody>
          <a:bodyPr wrap="square" lIns="96650" tIns="48325" rIns="96650" bIns="483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0211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2"/>
            <a:ext cx="37307520" cy="705612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179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082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1318265"/>
            <a:ext cx="9875520" cy="2808732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318265"/>
            <a:ext cx="28895040" cy="280873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33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230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5"/>
            <a:ext cx="3730752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600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7680963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7680963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239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2"/>
            <a:ext cx="19392902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7368542"/>
            <a:ext cx="19400520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224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868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321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2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3"/>
            <a:ext cx="24536400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2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182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0"/>
            <a:ext cx="2633472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0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2"/>
            <a:ext cx="26334720" cy="3863338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889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1688" y="1318262"/>
            <a:ext cx="41054957" cy="54864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1688" y="7680963"/>
            <a:ext cx="41054957" cy="21724622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 b="1">
                <a:solidFill>
                  <a:schemeClr val="tx1">
                    <a:tint val="75000"/>
                  </a:schemeClr>
                </a:solidFill>
                <a:latin typeface="PT Sans"/>
                <a:cs typeface="PT Sans"/>
              </a:defRPr>
            </a:lvl1pPr>
          </a:lstStyle>
          <a:p>
            <a:pPr defTabSz="2194560"/>
            <a:fld id="{14DFED3A-14C8-D747-897D-AFEB0A4F419F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ea typeface="+mn-ea"/>
              </a:rPr>
              <a:pPr defTabSz="2194560"/>
              <a:t>10/25/17</a:t>
            </a:fld>
            <a:endParaRPr lang="en-US" kern="1200">
              <a:solidFill>
                <a:prstClr val="black">
                  <a:tint val="75000"/>
                </a:prstClr>
              </a:solidFill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 b="1">
                <a:solidFill>
                  <a:schemeClr val="tx1">
                    <a:tint val="75000"/>
                  </a:schemeClr>
                </a:solidFill>
                <a:latin typeface="PT Sans"/>
                <a:cs typeface="PT Sans"/>
              </a:defRPr>
            </a:lvl1pPr>
          </a:lstStyle>
          <a:p>
            <a:pPr defTabSz="2194560"/>
            <a:endParaRPr lang="en-US" kern="1200">
              <a:solidFill>
                <a:prstClr val="black">
                  <a:tint val="75000"/>
                </a:prstClr>
              </a:solidFill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 b="1">
                <a:solidFill>
                  <a:schemeClr val="tx1">
                    <a:tint val="75000"/>
                  </a:schemeClr>
                </a:solidFill>
                <a:latin typeface="PT Sans"/>
                <a:cs typeface="PT Sans"/>
              </a:defRPr>
            </a:lvl1pPr>
          </a:lstStyle>
          <a:p>
            <a:pPr defTabSz="2194560"/>
            <a:fld id="{87583EC5-A978-DE45-AE47-732F80EBA852}" type="slidenum">
              <a:rPr lang="en-US" kern="1200" smtClean="0">
                <a:solidFill>
                  <a:prstClr val="black">
                    <a:tint val="75000"/>
                  </a:prstClr>
                </a:solidFill>
                <a:ea typeface="+mn-ea"/>
              </a:rPr>
              <a:pPr defTabSz="2194560"/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84956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PT Sans"/>
          <a:ea typeface="+mj-ea"/>
          <a:cs typeface="PT San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PT Sans"/>
          <a:ea typeface="+mn-ea"/>
          <a:cs typeface="PT San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PT Sans"/>
          <a:ea typeface="+mn-ea"/>
          <a:cs typeface="PT San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PT Sans"/>
          <a:ea typeface="+mn-ea"/>
          <a:cs typeface="PT San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PT Sans"/>
          <a:ea typeface="+mn-ea"/>
          <a:cs typeface="PT San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PT Sans"/>
          <a:ea typeface="+mn-ea"/>
          <a:cs typeface="PT San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tiff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1.tiff"/><Relationship Id="rId5" Type="http://schemas.openxmlformats.org/officeDocument/2006/relationships/image" Target="../media/image7.png"/><Relationship Id="rId6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>
            <a:spLocks noGrp="1"/>
          </p:cNvSpPr>
          <p:nvPr>
            <p:ph type="sldNum" idx="12"/>
          </p:nvPr>
        </p:nvSpPr>
        <p:spPr>
          <a:xfrm>
            <a:off x="31455360" y="30510482"/>
            <a:ext cx="10241270" cy="1752600"/>
          </a:xfrm>
          <a:prstGeom prst="rect">
            <a:avLst/>
          </a:prstGeom>
          <a:noFill/>
          <a:ln>
            <a:noFill/>
          </a:ln>
        </p:spPr>
        <p:txBody>
          <a:bodyPr vert="horz" wrap="square" lIns="438840" tIns="219360" rIns="438840" bIns="219360" rtlCol="0" anchor="ctr" anchorCtr="0">
            <a:noAutofit/>
          </a:bodyPr>
          <a:lstStyle/>
          <a:p>
            <a:pPr>
              <a:buClr>
                <a:srgbClr val="888888"/>
              </a:buClr>
              <a:buSzPct val="25000"/>
            </a:pPr>
            <a:fld id="{00000000-1234-1234-1234-123412341234}" type="slidenum">
              <a:rPr lang="en-US" sz="576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888888"/>
                </a:buClr>
                <a:buSzPct val="25000"/>
              </a:pPr>
              <a:t>1</a:t>
            </a:fld>
            <a:endParaRPr lang="en-US" sz="5760" b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6" name="Shape 406" descr="popperci_workflow.png"/>
          <p:cNvPicPr preferRelativeResize="0"/>
          <p:nvPr/>
        </p:nvPicPr>
        <p:blipFill rotWithShape="1">
          <a:blip r:embed="rId3">
            <a:alphaModFix/>
          </a:blip>
          <a:srcRect r="48958"/>
          <a:stretch/>
        </p:blipFill>
        <p:spPr>
          <a:xfrm>
            <a:off x="558800" y="3436290"/>
            <a:ext cx="22402800" cy="1510836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Shape 408"/>
          <p:cNvSpPr/>
          <p:nvPr/>
        </p:nvSpPr>
        <p:spPr>
          <a:xfrm>
            <a:off x="14598080" y="8683480"/>
            <a:ext cx="8831520" cy="365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438840" tIns="438840" rIns="438840" bIns="438840" anchor="ctr" anchorCtr="0">
            <a:noAutofit/>
          </a:bodyPr>
          <a:lstStyle/>
          <a:p>
            <a:endParaRPr sz="7680"/>
          </a:p>
        </p:txBody>
      </p:sp>
      <p:sp>
        <p:nvSpPr>
          <p:cNvPr id="409" name="Shape 409"/>
          <p:cNvSpPr/>
          <p:nvPr/>
        </p:nvSpPr>
        <p:spPr>
          <a:xfrm>
            <a:off x="16482200" y="3436240"/>
            <a:ext cx="4839840" cy="841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438840" tIns="438840" rIns="438840" bIns="438840" anchor="ctr" anchorCtr="0">
            <a:noAutofit/>
          </a:bodyPr>
          <a:lstStyle/>
          <a:p>
            <a:endParaRPr sz="7680"/>
          </a:p>
        </p:txBody>
      </p:sp>
      <p:pic>
        <p:nvPicPr>
          <p:cNvPr id="410" name="Shape 4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78198" y="2069083"/>
            <a:ext cx="3016920" cy="4174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Shape 411"/>
          <p:cNvPicPr preferRelativeResize="0"/>
          <p:nvPr/>
        </p:nvPicPr>
        <p:blipFill rotWithShape="1">
          <a:blip r:embed="rId5">
            <a:alphaModFix/>
          </a:blip>
          <a:srcRect b="21210"/>
          <a:stretch/>
        </p:blipFill>
        <p:spPr>
          <a:xfrm>
            <a:off x="19221440" y="5660200"/>
            <a:ext cx="3385440" cy="34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Shape 4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204515" y="6540755"/>
            <a:ext cx="3016915" cy="305089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6204515" y="11853040"/>
            <a:ext cx="8128685" cy="87717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3143920" y="3694815"/>
            <a:ext cx="5710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mtClean="0"/>
              <a:t>Run regression tests</a:t>
            </a:r>
            <a:endParaRPr lang="en-US" sz="4800" dirty="0"/>
          </a:p>
        </p:txBody>
      </p:sp>
      <p:sp>
        <p:nvSpPr>
          <p:cNvPr id="17" name="TextBox 16"/>
          <p:cNvSpPr txBox="1"/>
          <p:nvPr/>
        </p:nvSpPr>
        <p:spPr>
          <a:xfrm>
            <a:off x="26155493" y="7644640"/>
            <a:ext cx="57104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Identify whether a regression occurred</a:t>
            </a:r>
          </a:p>
          <a:p>
            <a:r>
              <a:rPr lang="en-US" sz="4800" dirty="0" smtClean="0"/>
              <a:t>by automatically comparing FGRUPs</a:t>
            </a:r>
            <a:endParaRPr lang="en-US" sz="4800" dirty="0"/>
          </a:p>
        </p:txBody>
      </p:sp>
      <p:cxnSp>
        <p:nvCxnSpPr>
          <p:cNvPr id="18" name="Shape 60"/>
          <p:cNvCxnSpPr/>
          <p:nvPr/>
        </p:nvCxnSpPr>
        <p:spPr>
          <a:xfrm>
            <a:off x="23429600" y="7299357"/>
            <a:ext cx="855120" cy="3123968"/>
          </a:xfrm>
          <a:prstGeom prst="straightConnector1">
            <a:avLst/>
          </a:prstGeom>
          <a:noFill/>
          <a:ln w="101600" cap="flat" cmpd="sng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" name="Oval 21"/>
          <p:cNvSpPr/>
          <p:nvPr/>
        </p:nvSpPr>
        <p:spPr>
          <a:xfrm>
            <a:off x="24855395" y="9556309"/>
            <a:ext cx="840106" cy="978563"/>
          </a:xfrm>
          <a:prstGeom prst="ellipse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 smtClean="0"/>
              <a:t>4</a:t>
            </a:r>
            <a:endParaRPr lang="en-US" sz="48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7187768" y="22012931"/>
            <a:ext cx="5710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Find root cause of regression</a:t>
            </a:r>
            <a:endParaRPr lang="en-US" sz="4800" dirty="0"/>
          </a:p>
        </p:txBody>
      </p:sp>
      <p:sp>
        <p:nvSpPr>
          <p:cNvPr id="27" name="Oval 26"/>
          <p:cNvSpPr/>
          <p:nvPr/>
        </p:nvSpPr>
        <p:spPr>
          <a:xfrm>
            <a:off x="16062147" y="21224928"/>
            <a:ext cx="840106" cy="978563"/>
          </a:xfrm>
          <a:prstGeom prst="ellipse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5</a:t>
            </a:r>
            <a:endParaRPr lang="en-US" sz="4800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69220" y="11328100"/>
            <a:ext cx="9144000" cy="7315200"/>
          </a:xfrm>
          <a:prstGeom prst="rect">
            <a:avLst/>
          </a:prstGeom>
        </p:spPr>
      </p:pic>
      <p:cxnSp>
        <p:nvCxnSpPr>
          <p:cNvPr id="28" name="Shape 60"/>
          <p:cNvCxnSpPr/>
          <p:nvPr/>
        </p:nvCxnSpPr>
        <p:spPr>
          <a:xfrm flipV="1">
            <a:off x="30447856" y="10848912"/>
            <a:ext cx="3232544" cy="1492168"/>
          </a:xfrm>
          <a:prstGeom prst="straightConnector1">
            <a:avLst/>
          </a:prstGeom>
          <a:noFill/>
          <a:ln w="101600" cap="flat" cmpd="sng">
            <a:solidFill>
              <a:schemeClr val="accent4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3" name="Shape 60"/>
          <p:cNvCxnSpPr/>
          <p:nvPr/>
        </p:nvCxnSpPr>
        <p:spPr>
          <a:xfrm flipH="1">
            <a:off x="20112398" y="17882327"/>
            <a:ext cx="2849202" cy="3685603"/>
          </a:xfrm>
          <a:prstGeom prst="straightConnector1">
            <a:avLst/>
          </a:prstGeom>
          <a:noFill/>
          <a:ln w="101600" cap="flat" cmpd="sng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0"/>
          <p:cNvCxnSpPr/>
          <p:nvPr/>
        </p:nvCxnSpPr>
        <p:spPr>
          <a:xfrm>
            <a:off x="30585898" y="15326664"/>
            <a:ext cx="3094502" cy="1078100"/>
          </a:xfrm>
          <a:prstGeom prst="straightConnector1">
            <a:avLst/>
          </a:prstGeom>
          <a:noFill/>
          <a:ln w="101600" cap="flat" cmpd="sng">
            <a:solidFill>
              <a:schemeClr val="accent4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1553" y="9214342"/>
            <a:ext cx="5316506" cy="432638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1553" y="14056664"/>
            <a:ext cx="5515088" cy="448798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51953" y="22886195"/>
            <a:ext cx="6152562" cy="6152562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13101130" y="23723409"/>
            <a:ext cx="3279470" cy="5315348"/>
            <a:chOff x="14569510" y="21749002"/>
            <a:chExt cx="5515088" cy="9330308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69510" y="21749002"/>
              <a:ext cx="5316506" cy="4326387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69510" y="26591324"/>
              <a:ext cx="5515088" cy="44879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055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3305121"/>
            <a:ext cx="27990800" cy="23837127"/>
          </a:xfrm>
          <a:prstGeom prst="rect">
            <a:avLst/>
          </a:prstGeom>
        </p:spPr>
      </p:pic>
      <p:cxnSp>
        <p:nvCxnSpPr>
          <p:cNvPr id="5" name="Shape 60"/>
          <p:cNvCxnSpPr/>
          <p:nvPr/>
        </p:nvCxnSpPr>
        <p:spPr>
          <a:xfrm flipH="1" flipV="1">
            <a:off x="18999200" y="27142248"/>
            <a:ext cx="2179484" cy="1912075"/>
          </a:xfrm>
          <a:prstGeom prst="straightConnector1">
            <a:avLst/>
          </a:prstGeom>
          <a:noFill/>
          <a:ln w="101600" cap="flat" cmpd="sng">
            <a:solidFill>
              <a:schemeClr val="accent4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" name="Shape 60"/>
          <p:cNvCxnSpPr/>
          <p:nvPr/>
        </p:nvCxnSpPr>
        <p:spPr>
          <a:xfrm flipV="1">
            <a:off x="27461497" y="27195876"/>
            <a:ext cx="3526503" cy="2094421"/>
          </a:xfrm>
          <a:prstGeom prst="straightConnector1">
            <a:avLst/>
          </a:prstGeom>
          <a:noFill/>
          <a:ln w="101600" cap="flat" cmpd="sng">
            <a:solidFill>
              <a:schemeClr val="accent4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" name="TextBox 13"/>
          <p:cNvSpPr txBox="1"/>
          <p:nvPr/>
        </p:nvSpPr>
        <p:spPr>
          <a:xfrm>
            <a:off x="15798800" y="29667200"/>
            <a:ext cx="14464890" cy="304698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Variability patterns for a feature (across multiple machines), resembles the same variability pattern of application performance (across the same machines).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58913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>
            <a:spLocks noGrp="1"/>
          </p:cNvSpPr>
          <p:nvPr>
            <p:ph type="sldNum" idx="12"/>
          </p:nvPr>
        </p:nvSpPr>
        <p:spPr>
          <a:xfrm>
            <a:off x="31455360" y="30510482"/>
            <a:ext cx="10241270" cy="1752600"/>
          </a:xfrm>
          <a:prstGeom prst="rect">
            <a:avLst/>
          </a:prstGeom>
          <a:noFill/>
          <a:ln>
            <a:noFill/>
          </a:ln>
        </p:spPr>
        <p:txBody>
          <a:bodyPr vert="horz" wrap="square" lIns="438840" tIns="219360" rIns="438840" bIns="219360" rtlCol="0" anchor="ctr" anchorCtr="0">
            <a:noAutofit/>
          </a:bodyPr>
          <a:lstStyle/>
          <a:p>
            <a:pPr>
              <a:buClr>
                <a:srgbClr val="888888"/>
              </a:buClr>
              <a:buSzPct val="25000"/>
            </a:pPr>
            <a:fld id="{00000000-1234-1234-1234-123412341234}" type="slidenum">
              <a:rPr lang="en-US" sz="576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888888"/>
                </a:buClr>
                <a:buSzPct val="25000"/>
              </a:pPr>
              <a:t>3</a:t>
            </a:fld>
            <a:endParaRPr lang="en-US" sz="5760" b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6" name="Shape 406" descr="popperci_workflow.png"/>
          <p:cNvPicPr preferRelativeResize="0"/>
          <p:nvPr/>
        </p:nvPicPr>
        <p:blipFill rotWithShape="1">
          <a:blip r:embed="rId3">
            <a:alphaModFix/>
          </a:blip>
          <a:srcRect r="48958"/>
          <a:stretch/>
        </p:blipFill>
        <p:spPr>
          <a:xfrm>
            <a:off x="558800" y="3436290"/>
            <a:ext cx="22402800" cy="1510836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Shape 408"/>
          <p:cNvSpPr/>
          <p:nvPr/>
        </p:nvSpPr>
        <p:spPr>
          <a:xfrm>
            <a:off x="14598080" y="8683480"/>
            <a:ext cx="8831520" cy="365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438840" tIns="438840" rIns="438840" bIns="438840" anchor="ctr" anchorCtr="0">
            <a:noAutofit/>
          </a:bodyPr>
          <a:lstStyle/>
          <a:p>
            <a:endParaRPr sz="7680"/>
          </a:p>
        </p:txBody>
      </p:sp>
      <p:sp>
        <p:nvSpPr>
          <p:cNvPr id="409" name="Shape 409"/>
          <p:cNvSpPr/>
          <p:nvPr/>
        </p:nvSpPr>
        <p:spPr>
          <a:xfrm>
            <a:off x="16482200" y="3436240"/>
            <a:ext cx="4839840" cy="841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438840" tIns="438840" rIns="438840" bIns="438840" anchor="ctr" anchorCtr="0">
            <a:noAutofit/>
          </a:bodyPr>
          <a:lstStyle/>
          <a:p>
            <a:endParaRPr sz="7680"/>
          </a:p>
        </p:txBody>
      </p:sp>
      <p:pic>
        <p:nvPicPr>
          <p:cNvPr id="410" name="Shape 4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78198" y="2069083"/>
            <a:ext cx="3016920" cy="4174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Shape 411"/>
          <p:cNvPicPr preferRelativeResize="0"/>
          <p:nvPr/>
        </p:nvPicPr>
        <p:blipFill rotWithShape="1">
          <a:blip r:embed="rId5">
            <a:alphaModFix/>
          </a:blip>
          <a:srcRect b="21210"/>
          <a:stretch/>
        </p:blipFill>
        <p:spPr>
          <a:xfrm>
            <a:off x="19221440" y="5660200"/>
            <a:ext cx="3385440" cy="34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Shape 4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204515" y="6540755"/>
            <a:ext cx="3016915" cy="305089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6204515" y="11853040"/>
            <a:ext cx="8128685" cy="87717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3143920" y="3694815"/>
            <a:ext cx="5710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mtClean="0"/>
              <a:t>Run regression tests</a:t>
            </a:r>
            <a:endParaRPr lang="en-US" sz="4800" dirty="0"/>
          </a:p>
        </p:txBody>
      </p:sp>
      <p:sp>
        <p:nvSpPr>
          <p:cNvPr id="17" name="TextBox 16"/>
          <p:cNvSpPr txBox="1"/>
          <p:nvPr/>
        </p:nvSpPr>
        <p:spPr>
          <a:xfrm>
            <a:off x="26155493" y="7644640"/>
            <a:ext cx="57104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Identify whether a regression occurred</a:t>
            </a:r>
          </a:p>
          <a:p>
            <a:r>
              <a:rPr lang="en-US" sz="4800" dirty="0" smtClean="0"/>
              <a:t>by automatically comparing FGRUPs</a:t>
            </a:r>
            <a:endParaRPr lang="en-US" sz="4800" dirty="0"/>
          </a:p>
        </p:txBody>
      </p:sp>
      <p:cxnSp>
        <p:nvCxnSpPr>
          <p:cNvPr id="18" name="Shape 60"/>
          <p:cNvCxnSpPr/>
          <p:nvPr/>
        </p:nvCxnSpPr>
        <p:spPr>
          <a:xfrm>
            <a:off x="23429600" y="7299357"/>
            <a:ext cx="855120" cy="3123968"/>
          </a:xfrm>
          <a:prstGeom prst="straightConnector1">
            <a:avLst/>
          </a:prstGeom>
          <a:noFill/>
          <a:ln w="101600" cap="flat" cmpd="sng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" name="Oval 21"/>
          <p:cNvSpPr/>
          <p:nvPr/>
        </p:nvSpPr>
        <p:spPr>
          <a:xfrm>
            <a:off x="24855395" y="9556309"/>
            <a:ext cx="840106" cy="978563"/>
          </a:xfrm>
          <a:prstGeom prst="ellipse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 smtClean="0"/>
              <a:t>4</a:t>
            </a:r>
            <a:endParaRPr lang="en-US" sz="48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7187768" y="22012931"/>
            <a:ext cx="5710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Find root cause of regression</a:t>
            </a:r>
            <a:endParaRPr lang="en-US" sz="4800" dirty="0"/>
          </a:p>
        </p:txBody>
      </p:sp>
      <p:sp>
        <p:nvSpPr>
          <p:cNvPr id="27" name="Oval 26"/>
          <p:cNvSpPr/>
          <p:nvPr/>
        </p:nvSpPr>
        <p:spPr>
          <a:xfrm>
            <a:off x="16062147" y="21224928"/>
            <a:ext cx="840106" cy="978563"/>
          </a:xfrm>
          <a:prstGeom prst="ellipse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5</a:t>
            </a:r>
            <a:endParaRPr lang="en-US" sz="4800" b="1" dirty="0"/>
          </a:p>
        </p:txBody>
      </p:sp>
      <p:cxnSp>
        <p:nvCxnSpPr>
          <p:cNvPr id="28" name="Shape 60"/>
          <p:cNvCxnSpPr/>
          <p:nvPr/>
        </p:nvCxnSpPr>
        <p:spPr>
          <a:xfrm flipV="1">
            <a:off x="30447856" y="10848912"/>
            <a:ext cx="3232544" cy="1492168"/>
          </a:xfrm>
          <a:prstGeom prst="straightConnector1">
            <a:avLst/>
          </a:prstGeom>
          <a:noFill/>
          <a:ln w="101600" cap="flat" cmpd="sng">
            <a:solidFill>
              <a:schemeClr val="accent4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3" name="Shape 60"/>
          <p:cNvCxnSpPr/>
          <p:nvPr/>
        </p:nvCxnSpPr>
        <p:spPr>
          <a:xfrm flipH="1">
            <a:off x="20112398" y="17882327"/>
            <a:ext cx="2849202" cy="3685603"/>
          </a:xfrm>
          <a:prstGeom prst="straightConnector1">
            <a:avLst/>
          </a:prstGeom>
          <a:noFill/>
          <a:ln w="101600" cap="flat" cmpd="sng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0"/>
          <p:cNvCxnSpPr/>
          <p:nvPr/>
        </p:nvCxnSpPr>
        <p:spPr>
          <a:xfrm>
            <a:off x="30585898" y="15326664"/>
            <a:ext cx="3094502" cy="1078100"/>
          </a:xfrm>
          <a:prstGeom prst="straightConnector1">
            <a:avLst/>
          </a:prstGeom>
          <a:noFill/>
          <a:ln w="101600" cap="flat" cmpd="sng">
            <a:solidFill>
              <a:schemeClr val="accent4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1553" y="9214342"/>
            <a:ext cx="5316506" cy="432638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1553" y="14056664"/>
            <a:ext cx="5515088" cy="448798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51953" y="22886195"/>
            <a:ext cx="6152562" cy="6152562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13101130" y="23723409"/>
            <a:ext cx="3279470" cy="5315348"/>
            <a:chOff x="14569510" y="21749002"/>
            <a:chExt cx="5515088" cy="9330308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69510" y="21749002"/>
              <a:ext cx="5316506" cy="4326387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69510" y="26591324"/>
              <a:ext cx="5515088" cy="4487986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5130800" y="19202400"/>
            <a:ext cx="2184400" cy="300109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9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503" t="33183" r="38832" b="36557"/>
          <a:stretch/>
        </p:blipFill>
        <p:spPr>
          <a:xfrm>
            <a:off x="2946400" y="19507200"/>
            <a:ext cx="19151600" cy="736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694"/>
          <a:stretch/>
        </p:blipFill>
        <p:spPr>
          <a:xfrm>
            <a:off x="11988799" y="6072211"/>
            <a:ext cx="10820401" cy="86366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63893" y="16238710"/>
            <a:ext cx="57104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Execute stress-ng on all available machines, as well as the application being profiled.</a:t>
            </a:r>
            <a:endParaRPr lang="en-US" sz="4800" dirty="0"/>
          </a:p>
        </p:txBody>
      </p:sp>
      <p:sp>
        <p:nvSpPr>
          <p:cNvPr id="7" name="Oval 6"/>
          <p:cNvSpPr/>
          <p:nvPr/>
        </p:nvSpPr>
        <p:spPr>
          <a:xfrm>
            <a:off x="3214595" y="16414309"/>
            <a:ext cx="840106" cy="978563"/>
          </a:xfrm>
          <a:prstGeom prst="ellipse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1</a:t>
            </a:r>
            <a:endParaRPr lang="en-US" sz="4800" b="1" dirty="0"/>
          </a:p>
        </p:txBody>
      </p:sp>
      <p:cxnSp>
        <p:nvCxnSpPr>
          <p:cNvPr id="8" name="Shape 60"/>
          <p:cNvCxnSpPr/>
          <p:nvPr/>
        </p:nvCxnSpPr>
        <p:spPr>
          <a:xfrm flipV="1">
            <a:off x="8585200" y="12852400"/>
            <a:ext cx="1998365" cy="2590800"/>
          </a:xfrm>
          <a:prstGeom prst="straightConnector1">
            <a:avLst/>
          </a:prstGeom>
          <a:noFill/>
          <a:ln w="101600" cap="flat" cmpd="sng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" name="TextBox 10"/>
          <p:cNvSpPr txBox="1"/>
          <p:nvPr/>
        </p:nvSpPr>
        <p:spPr>
          <a:xfrm>
            <a:off x="10583564" y="2968377"/>
            <a:ext cx="115144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Obtain dataset of stress-ng performance vectors for each machine, as well as the performance vector corresponding to the application</a:t>
            </a:r>
            <a:endParaRPr lang="en-US" sz="4800" dirty="0"/>
          </a:p>
        </p:txBody>
      </p:sp>
      <p:sp>
        <p:nvSpPr>
          <p:cNvPr id="12" name="Oval 11"/>
          <p:cNvSpPr/>
          <p:nvPr/>
        </p:nvSpPr>
        <p:spPr>
          <a:xfrm>
            <a:off x="9283467" y="3976726"/>
            <a:ext cx="840106" cy="978563"/>
          </a:xfrm>
          <a:prstGeom prst="ellipse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2</a:t>
            </a:r>
            <a:endParaRPr lang="en-US" sz="4800" b="1" dirty="0"/>
          </a:p>
        </p:txBody>
      </p:sp>
      <p:cxnSp>
        <p:nvCxnSpPr>
          <p:cNvPr id="13" name="Shape 60"/>
          <p:cNvCxnSpPr/>
          <p:nvPr/>
        </p:nvCxnSpPr>
        <p:spPr>
          <a:xfrm>
            <a:off x="23452434" y="8841155"/>
            <a:ext cx="4741566" cy="1549358"/>
          </a:xfrm>
          <a:prstGeom prst="straightConnector1">
            <a:avLst/>
          </a:prstGeom>
          <a:noFill/>
          <a:ln w="101600" cap="flat" cmpd="sng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TextBox 14"/>
          <p:cNvSpPr txBox="1"/>
          <p:nvPr/>
        </p:nvSpPr>
        <p:spPr>
          <a:xfrm rot="10800000" flipV="1">
            <a:off x="15731181" y="14759615"/>
            <a:ext cx="1981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smtClean="0"/>
              <a:t>X</a:t>
            </a:r>
            <a:endParaRPr lang="en-US" sz="7200" dirty="0"/>
          </a:p>
        </p:txBody>
      </p:sp>
      <p:sp>
        <p:nvSpPr>
          <p:cNvPr id="16" name="TextBox 15"/>
          <p:cNvSpPr txBox="1"/>
          <p:nvPr/>
        </p:nvSpPr>
        <p:spPr>
          <a:xfrm rot="10800000" flipV="1">
            <a:off x="21335998" y="14843034"/>
            <a:ext cx="1981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smtClean="0"/>
              <a:t>y</a:t>
            </a:r>
            <a:endParaRPr lang="en-US" sz="7200" dirty="0"/>
          </a:p>
        </p:txBody>
      </p:sp>
      <p:sp>
        <p:nvSpPr>
          <p:cNvPr id="17" name="TextBox 16"/>
          <p:cNvSpPr txBox="1"/>
          <p:nvPr/>
        </p:nvSpPr>
        <p:spPr>
          <a:xfrm>
            <a:off x="28837234" y="7939890"/>
            <a:ext cx="88453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Create a prediction model via </a:t>
            </a:r>
            <a:r>
              <a:rPr lang="en-US" sz="4800" dirty="0" err="1" smtClean="0"/>
              <a:t>sklearn’s</a:t>
            </a:r>
            <a:r>
              <a:rPr lang="en-US" sz="4800" dirty="0" smtClean="0"/>
              <a:t> gradient boosting. This produces a tree ensemble. </a:t>
            </a:r>
            <a:endParaRPr lang="en-US" sz="4800" dirty="0"/>
          </a:p>
        </p:txBody>
      </p:sp>
      <p:sp>
        <p:nvSpPr>
          <p:cNvPr id="18" name="Oval 17"/>
          <p:cNvSpPr/>
          <p:nvPr/>
        </p:nvSpPr>
        <p:spPr>
          <a:xfrm>
            <a:off x="27675511" y="8235438"/>
            <a:ext cx="840106" cy="978563"/>
          </a:xfrm>
          <a:prstGeom prst="ellipse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 smtClean="0"/>
              <a:t>3</a:t>
            </a:r>
            <a:endParaRPr lang="en-US" sz="4800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t="20663"/>
          <a:stretch/>
        </p:blipFill>
        <p:spPr>
          <a:xfrm>
            <a:off x="28194000" y="10390513"/>
            <a:ext cx="9437820" cy="5334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8752" y="22199968"/>
            <a:ext cx="8926447" cy="7264031"/>
          </a:xfrm>
          <a:prstGeom prst="rect">
            <a:avLst/>
          </a:prstGeom>
        </p:spPr>
      </p:pic>
      <p:cxnSp>
        <p:nvCxnSpPr>
          <p:cNvPr id="21" name="Shape 60"/>
          <p:cNvCxnSpPr/>
          <p:nvPr/>
        </p:nvCxnSpPr>
        <p:spPr>
          <a:xfrm>
            <a:off x="32912910" y="16901025"/>
            <a:ext cx="0" cy="4688975"/>
          </a:xfrm>
          <a:prstGeom prst="straightConnector1">
            <a:avLst/>
          </a:prstGeom>
          <a:noFill/>
          <a:ln w="101600" cap="flat" cmpd="sng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4" name="TextBox 23"/>
          <p:cNvSpPr txBox="1"/>
          <p:nvPr/>
        </p:nvSpPr>
        <p:spPr>
          <a:xfrm>
            <a:off x="34882435" y="17998290"/>
            <a:ext cx="65703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mtClean="0"/>
              <a:t>Create the FGRUP by obtaining the relative </a:t>
            </a:r>
            <a:r>
              <a:rPr lang="en-US" sz="4800" dirty="0" smtClean="0"/>
              <a:t>ranking of  feature importance out of the ensemble.</a:t>
            </a:r>
            <a:endParaRPr lang="en-US" sz="4800" dirty="0"/>
          </a:p>
        </p:txBody>
      </p:sp>
      <p:sp>
        <p:nvSpPr>
          <p:cNvPr id="25" name="Oval 24"/>
          <p:cNvSpPr/>
          <p:nvPr/>
        </p:nvSpPr>
        <p:spPr>
          <a:xfrm>
            <a:off x="33720712" y="18293838"/>
            <a:ext cx="840106" cy="978563"/>
          </a:xfrm>
          <a:prstGeom prst="ellipse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4</a:t>
            </a:r>
            <a:endParaRPr lang="en-US" sz="4800" b="1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43442" y="5733875"/>
            <a:ext cx="3684668" cy="368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537746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Expo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2888</TotalTime>
  <Words>138</Words>
  <Application>Microsoft Macintosh PowerPoint</Application>
  <PresentationFormat>Custom</PresentationFormat>
  <Paragraphs>27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Calibri</vt:lpstr>
      <vt:lpstr>PT Sans</vt:lpstr>
      <vt:lpstr>Arial</vt:lpstr>
      <vt:lpstr>template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Ivo Jimenez</cp:lastModifiedBy>
  <cp:revision>48</cp:revision>
  <dcterms:modified xsi:type="dcterms:W3CDTF">2017-10-25T09:52:00Z</dcterms:modified>
</cp:coreProperties>
</file>